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66" r:id="rId3"/>
    <p:sldId id="271" r:id="rId4"/>
    <p:sldId id="272" r:id="rId5"/>
    <p:sldId id="274" r:id="rId6"/>
    <p:sldId id="276" r:id="rId7"/>
    <p:sldId id="277" r:id="rId8"/>
    <p:sldId id="267" r:id="rId9"/>
    <p:sldId id="268" r:id="rId10"/>
    <p:sldId id="269" r:id="rId11"/>
    <p:sldId id="270" r:id="rId12"/>
    <p:sldId id="2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49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/>
          <p:cNvGrpSpPr/>
          <p:nvPr/>
        </p:nvGrpSpPr>
        <p:grpSpPr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Freeform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" name="Freeform 10"/>
            <p:cNvSpPr>
              <a:spLocks/>
            </p:cNvSpPr>
            <p:nvPr/>
          </p:nvSpPr>
          <p:spPr bwMode="auto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auto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4"/>
            <p:cNvSpPr>
              <a:spLocks/>
            </p:cNvSpPr>
            <p:nvPr/>
          </p:nvSpPr>
          <p:spPr bwMode="auto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auto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auto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Freeform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" name="Freeform 30"/>
            <p:cNvSpPr>
              <a:spLocks noEditPoints="1"/>
            </p:cNvSpPr>
            <p:nvPr/>
          </p:nvSpPr>
          <p:spPr bwMode="auto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1"/>
            <p:cNvSpPr>
              <a:spLocks/>
            </p:cNvSpPr>
            <p:nvPr/>
          </p:nvSpPr>
          <p:spPr bwMode="auto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2"/>
            <p:cNvSpPr>
              <a:spLocks/>
            </p:cNvSpPr>
            <p:nvPr/>
          </p:nvSpPr>
          <p:spPr bwMode="auto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3"/>
            <p:cNvSpPr>
              <a:spLocks/>
            </p:cNvSpPr>
            <p:nvPr/>
          </p:nvSpPr>
          <p:spPr bwMode="auto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4"/>
            <p:cNvSpPr>
              <a:spLocks/>
            </p:cNvSpPr>
            <p:nvPr/>
          </p:nvSpPr>
          <p:spPr bwMode="auto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3"/>
            <p:cNvSpPr>
              <a:spLocks/>
            </p:cNvSpPr>
            <p:nvPr/>
          </p:nvSpPr>
          <p:spPr bwMode="auto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4"/>
            <p:cNvSpPr>
              <a:spLocks/>
            </p:cNvSpPr>
            <p:nvPr/>
          </p:nvSpPr>
          <p:spPr bwMode="auto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5"/>
            <p:cNvSpPr>
              <a:spLocks/>
            </p:cNvSpPr>
            <p:nvPr/>
          </p:nvSpPr>
          <p:spPr bwMode="auto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76"/>
            <p:cNvSpPr>
              <a:spLocks noChangeShapeType="1"/>
            </p:cNvSpPr>
            <p:nvPr/>
          </p:nvSpPr>
          <p:spPr bwMode="auto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8"/>
            <p:cNvSpPr>
              <a:spLocks/>
            </p:cNvSpPr>
            <p:nvPr/>
          </p:nvSpPr>
          <p:spPr bwMode="auto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9"/>
            <p:cNvSpPr>
              <a:spLocks/>
            </p:cNvSpPr>
            <p:nvPr/>
          </p:nvSpPr>
          <p:spPr bwMode="auto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2"/>
            <p:cNvSpPr>
              <a:spLocks/>
            </p:cNvSpPr>
            <p:nvPr/>
          </p:nvSpPr>
          <p:spPr bwMode="auto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3"/>
            <p:cNvSpPr>
              <a:spLocks/>
            </p:cNvSpPr>
            <p:nvPr/>
          </p:nvSpPr>
          <p:spPr bwMode="auto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4"/>
            <p:cNvSpPr>
              <a:spLocks/>
            </p:cNvSpPr>
            <p:nvPr/>
          </p:nvSpPr>
          <p:spPr bwMode="auto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0"/>
            <p:cNvSpPr>
              <a:spLocks/>
            </p:cNvSpPr>
            <p:nvPr/>
          </p:nvSpPr>
          <p:spPr bwMode="auto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Freeform 41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47" name="Freeform 32"/>
            <p:cNvSpPr>
              <a:spLocks/>
            </p:cNvSpPr>
            <p:nvPr/>
          </p:nvSpPr>
          <p:spPr bwMode="auto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0"/>
            <p:cNvSpPr>
              <a:spLocks/>
            </p:cNvSpPr>
            <p:nvPr/>
          </p:nvSpPr>
          <p:spPr bwMode="auto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0"/>
            <p:cNvSpPr>
              <a:spLocks/>
            </p:cNvSpPr>
            <p:nvPr/>
          </p:nvSpPr>
          <p:spPr bwMode="auto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4"/>
            <p:cNvSpPr>
              <a:spLocks/>
            </p:cNvSpPr>
            <p:nvPr/>
          </p:nvSpPr>
          <p:spPr bwMode="auto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4"/>
            <p:cNvSpPr>
              <a:spLocks/>
            </p:cNvSpPr>
            <p:nvPr/>
          </p:nvSpPr>
          <p:spPr bwMode="auto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auto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6"/>
            <p:cNvSpPr>
              <a:spLocks noChangeShapeType="1"/>
            </p:cNvSpPr>
            <p:nvPr/>
          </p:nvSpPr>
          <p:spPr bwMode="auto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Freeform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58" name="Freeform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" name="Freeform 10"/>
            <p:cNvSpPr>
              <a:spLocks/>
            </p:cNvSpPr>
            <p:nvPr/>
          </p:nvSpPr>
          <p:spPr bwMode="auto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0" name="Freeform 23"/>
            <p:cNvSpPr>
              <a:spLocks/>
            </p:cNvSpPr>
            <p:nvPr/>
          </p:nvSpPr>
          <p:spPr bwMode="auto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4"/>
            <p:cNvSpPr>
              <a:spLocks/>
            </p:cNvSpPr>
            <p:nvPr/>
          </p:nvSpPr>
          <p:spPr bwMode="auto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5"/>
            <p:cNvSpPr>
              <a:spLocks/>
            </p:cNvSpPr>
            <p:nvPr/>
          </p:nvSpPr>
          <p:spPr bwMode="auto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6"/>
            <p:cNvSpPr>
              <a:spLocks/>
            </p:cNvSpPr>
            <p:nvPr/>
          </p:nvSpPr>
          <p:spPr bwMode="auto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7"/>
            <p:cNvSpPr>
              <a:spLocks/>
            </p:cNvSpPr>
            <p:nvPr/>
          </p:nvSpPr>
          <p:spPr bwMode="auto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Freeform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" name="Freeform 30"/>
            <p:cNvSpPr>
              <a:spLocks noEditPoints="1"/>
            </p:cNvSpPr>
            <p:nvPr/>
          </p:nvSpPr>
          <p:spPr bwMode="auto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1"/>
            <p:cNvSpPr>
              <a:spLocks/>
            </p:cNvSpPr>
            <p:nvPr/>
          </p:nvSpPr>
          <p:spPr bwMode="auto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2"/>
            <p:cNvSpPr>
              <a:spLocks/>
            </p:cNvSpPr>
            <p:nvPr/>
          </p:nvSpPr>
          <p:spPr bwMode="auto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auto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4"/>
            <p:cNvSpPr>
              <a:spLocks/>
            </p:cNvSpPr>
            <p:nvPr/>
          </p:nvSpPr>
          <p:spPr bwMode="auto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auto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auto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auto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auto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auto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/>
            <p:cNvGrpSpPr/>
            <p:nvPr/>
          </p:nvGrpSpPr>
          <p:grpSpPr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92" name="Freeform 32"/>
            <p:cNvSpPr>
              <a:spLocks/>
            </p:cNvSpPr>
            <p:nvPr/>
          </p:nvSpPr>
          <p:spPr bwMode="auto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0"/>
            <p:cNvSpPr>
              <a:spLocks/>
            </p:cNvSpPr>
            <p:nvPr/>
          </p:nvSpPr>
          <p:spPr bwMode="auto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0"/>
            <p:cNvSpPr>
              <a:spLocks/>
            </p:cNvSpPr>
            <p:nvPr/>
          </p:nvSpPr>
          <p:spPr bwMode="auto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4"/>
            <p:cNvSpPr>
              <a:spLocks/>
            </p:cNvSpPr>
            <p:nvPr/>
          </p:nvSpPr>
          <p:spPr bwMode="auto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4"/>
            <p:cNvSpPr>
              <a:spLocks/>
            </p:cNvSpPr>
            <p:nvPr/>
          </p:nvSpPr>
          <p:spPr bwMode="auto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Freeform 67"/>
              <p:cNvSpPr>
                <a:spLocks/>
              </p:cNvSpPr>
              <p:nvPr/>
            </p:nvSpPr>
            <p:spPr bwMode="auto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67"/>
              <p:cNvSpPr>
                <a:spLocks/>
              </p:cNvSpPr>
              <p:nvPr/>
            </p:nvSpPr>
            <p:spPr bwMode="auto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05"/>
              <p:cNvSpPr>
                <a:spLocks/>
              </p:cNvSpPr>
              <p:nvPr/>
            </p:nvSpPr>
            <p:spPr bwMode="auto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6"/>
              <p:cNvSpPr>
                <a:spLocks/>
              </p:cNvSpPr>
              <p:nvPr/>
            </p:nvSpPr>
            <p:spPr bwMode="auto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03" name="Freeform 106"/>
              <p:cNvSpPr>
                <a:spLocks/>
              </p:cNvSpPr>
              <p:nvPr/>
            </p:nvSpPr>
            <p:spPr bwMode="auto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/>
        </p:nvGrpSpPr>
        <p:grpSpPr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33"/>
            <p:cNvSpPr>
              <a:spLocks noChangeArrowheads="1"/>
            </p:cNvSpPr>
            <p:nvPr/>
          </p:nvSpPr>
          <p:spPr bwMode="auto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Freeform 9"/>
              <p:cNvSpPr>
                <a:spLocks/>
              </p:cNvSpPr>
              <p:nvPr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" name="Freeform 11"/>
            <p:cNvSpPr>
              <a:spLocks/>
            </p:cNvSpPr>
            <p:nvPr/>
          </p:nvSpPr>
          <p:spPr bwMode="auto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33"/>
            <p:cNvSpPr>
              <a:spLocks noChangeArrowheads="1"/>
            </p:cNvSpPr>
            <p:nvPr/>
          </p:nvSpPr>
          <p:spPr bwMode="auto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49"/>
            <p:cNvSpPr>
              <a:spLocks/>
            </p:cNvSpPr>
            <p:nvPr/>
          </p:nvSpPr>
          <p:spPr bwMode="auto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Freeform 5"/>
              <p:cNvSpPr>
                <a:spLocks/>
              </p:cNvSpPr>
              <p:nvPr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6"/>
              <p:cNvSpPr>
                <a:spLocks noChangeShapeType="1"/>
              </p:cNvSpPr>
              <p:nvPr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33"/>
              <p:cNvSpPr>
                <a:spLocks/>
              </p:cNvSpPr>
              <p:nvPr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32"/>
              <p:cNvSpPr>
                <a:spLocks/>
              </p:cNvSpPr>
              <p:nvPr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Freeform 29"/>
            <p:cNvSpPr>
              <a:spLocks/>
            </p:cNvSpPr>
            <p:nvPr/>
          </p:nvSpPr>
          <p:spPr bwMode="auto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Freeform 13"/>
            <p:cNvSpPr>
              <a:spLocks noEditPoints="1"/>
            </p:cNvSpPr>
            <p:nvPr/>
          </p:nvSpPr>
          <p:spPr bwMode="auto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3"/>
            <p:cNvSpPr>
              <a:spLocks/>
            </p:cNvSpPr>
            <p:nvPr/>
          </p:nvSpPr>
          <p:spPr bwMode="auto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auto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auto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/>
            <p:cNvSpPr>
              <a:spLocks/>
            </p:cNvSpPr>
            <p:nvPr/>
          </p:nvSpPr>
          <p:spPr bwMode="auto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auto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6"/>
            <p:cNvSpPr>
              <a:spLocks/>
            </p:cNvSpPr>
            <p:nvPr/>
          </p:nvSpPr>
          <p:spPr bwMode="auto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1"/>
            <p:cNvSpPr>
              <a:spLocks/>
            </p:cNvSpPr>
            <p:nvPr/>
          </p:nvSpPr>
          <p:spPr bwMode="auto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76"/>
            <p:cNvSpPr>
              <a:spLocks noChangeShapeType="1"/>
            </p:cNvSpPr>
            <p:nvPr/>
          </p:nvSpPr>
          <p:spPr bwMode="auto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8"/>
            <p:cNvSpPr>
              <a:spLocks/>
            </p:cNvSpPr>
            <p:nvPr/>
          </p:nvSpPr>
          <p:spPr bwMode="auto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9"/>
            <p:cNvSpPr>
              <a:spLocks/>
            </p:cNvSpPr>
            <p:nvPr/>
          </p:nvSpPr>
          <p:spPr bwMode="auto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2"/>
            <p:cNvSpPr>
              <a:spLocks/>
            </p:cNvSpPr>
            <p:nvPr/>
          </p:nvSpPr>
          <p:spPr bwMode="auto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84"/>
            <p:cNvSpPr>
              <a:spLocks/>
            </p:cNvSpPr>
            <p:nvPr/>
          </p:nvSpPr>
          <p:spPr bwMode="auto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0"/>
            <p:cNvSpPr>
              <a:spLocks/>
            </p:cNvSpPr>
            <p:nvPr/>
          </p:nvSpPr>
          <p:spPr bwMode="auto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4"/>
            <p:cNvSpPr>
              <a:spLocks/>
            </p:cNvSpPr>
            <p:nvPr/>
          </p:nvSpPr>
          <p:spPr bwMode="auto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9" name="Group 58"/>
            <p:cNvGrpSpPr/>
            <p:nvPr/>
          </p:nvGrpSpPr>
          <p:grpSpPr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Freeform 83"/>
              <p:cNvSpPr>
                <a:spLocks/>
              </p:cNvSpPr>
              <p:nvPr/>
            </p:nvSpPr>
            <p:spPr bwMode="auto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80"/>
              <p:cNvSpPr>
                <a:spLocks/>
              </p:cNvSpPr>
              <p:nvPr/>
            </p:nvSpPr>
            <p:spPr bwMode="auto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84"/>
              <p:cNvSpPr>
                <a:spLocks/>
              </p:cNvSpPr>
              <p:nvPr/>
            </p:nvSpPr>
            <p:spPr bwMode="auto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Freeform 32"/>
              <p:cNvSpPr>
                <a:spLocks/>
              </p:cNvSpPr>
              <p:nvPr/>
            </p:nvSpPr>
            <p:spPr bwMode="auto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3"/>
              <p:cNvSpPr>
                <a:spLocks/>
              </p:cNvSpPr>
              <p:nvPr/>
            </p:nvSpPr>
            <p:spPr bwMode="auto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32"/>
              <p:cNvSpPr>
                <a:spLocks/>
              </p:cNvSpPr>
              <p:nvPr/>
            </p:nvSpPr>
            <p:spPr bwMode="auto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 userDrawn="1"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Freeform 44"/>
            <p:cNvSpPr>
              <a:spLocks/>
            </p:cNvSpPr>
            <p:nvPr userDrawn="1"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45"/>
            <p:cNvSpPr>
              <a:spLocks noChangeShapeType="1"/>
            </p:cNvSpPr>
            <p:nvPr userDrawn="1"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6"/>
            <p:cNvSpPr>
              <a:spLocks/>
            </p:cNvSpPr>
            <p:nvPr userDrawn="1"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7"/>
            <p:cNvSpPr>
              <a:spLocks/>
            </p:cNvSpPr>
            <p:nvPr userDrawn="1"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8"/>
            <p:cNvSpPr>
              <a:spLocks/>
            </p:cNvSpPr>
            <p:nvPr userDrawn="1"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9"/>
            <p:cNvSpPr>
              <a:spLocks/>
            </p:cNvSpPr>
            <p:nvPr userDrawn="1"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"/>
            <p:cNvSpPr>
              <a:spLocks/>
            </p:cNvSpPr>
            <p:nvPr userDrawn="1"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 userDrawn="1"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8"/>
            <p:cNvSpPr>
              <a:spLocks/>
            </p:cNvSpPr>
            <p:nvPr userDrawn="1"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2" name="Group 61"/>
          <p:cNvGrpSpPr/>
          <p:nvPr userDrawn="1"/>
        </p:nvGrpSpPr>
        <p:grpSpPr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Freeform 5"/>
            <p:cNvSpPr>
              <a:spLocks/>
            </p:cNvSpPr>
            <p:nvPr userDrawn="1"/>
          </p:nvSpPr>
          <p:spPr bwMode="auto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 userDrawn="1"/>
          </p:nvSpPr>
          <p:spPr bwMode="auto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auto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auto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 userDrawn="1"/>
          </p:nvSpPr>
          <p:spPr bwMode="auto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auto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7"/>
            <p:cNvSpPr>
              <a:spLocks noChangeShapeType="1"/>
            </p:cNvSpPr>
            <p:nvPr userDrawn="1"/>
          </p:nvSpPr>
          <p:spPr bwMode="auto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auto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27"/>
            <p:cNvGrpSpPr/>
            <p:nvPr userDrawn="1"/>
          </p:nvGrpSpPr>
          <p:grpSpPr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Freeform 28"/>
              <p:cNvSpPr>
                <a:spLocks/>
              </p:cNvSpPr>
              <p:nvPr userDrawn="1"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 userDrawn="1"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Oval 30"/>
            <p:cNvSpPr>
              <a:spLocks noChangeArrowheads="1"/>
            </p:cNvSpPr>
            <p:nvPr userDrawn="1"/>
          </p:nvSpPr>
          <p:spPr bwMode="auto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auto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auto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auto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 userDrawn="1"/>
          </p:nvSpPr>
          <p:spPr bwMode="auto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 userDrawn="1"/>
          </p:nvSpPr>
          <p:spPr bwMode="auto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"/>
            <p:cNvSpPr>
              <a:spLocks/>
            </p:cNvSpPr>
            <p:nvPr userDrawn="1"/>
          </p:nvSpPr>
          <p:spPr bwMode="auto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33"/>
            <p:cNvSpPr>
              <a:spLocks noChangeArrowheads="1"/>
            </p:cNvSpPr>
            <p:nvPr userDrawn="1"/>
          </p:nvSpPr>
          <p:spPr bwMode="auto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8"/>
            <p:cNvSpPr>
              <a:spLocks/>
            </p:cNvSpPr>
            <p:nvPr userDrawn="1"/>
          </p:nvSpPr>
          <p:spPr bwMode="auto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9" name="Group 48"/>
            <p:cNvGrpSpPr/>
            <p:nvPr userDrawn="1"/>
          </p:nvGrpSpPr>
          <p:grpSpPr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Freeform 5"/>
              <p:cNvSpPr>
                <a:spLocks/>
              </p:cNvSpPr>
              <p:nvPr userDrawn="1"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6"/>
              <p:cNvSpPr>
                <a:spLocks noChangeShapeType="1"/>
              </p:cNvSpPr>
              <p:nvPr userDrawn="1"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2"/>
              <p:cNvSpPr>
                <a:spLocks/>
              </p:cNvSpPr>
              <p:nvPr userDrawn="1"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33"/>
              <p:cNvSpPr>
                <a:spLocks/>
              </p:cNvSpPr>
              <p:nvPr userDrawn="1"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 userDrawn="1"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Oval 54"/>
              <p:cNvSpPr/>
              <p:nvPr userDrawn="1"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 userDrawn="1"/>
          </p:nvGrpSpPr>
          <p:grpSpPr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Freeform 56"/>
              <p:cNvSpPr>
                <a:spLocks/>
              </p:cNvSpPr>
              <p:nvPr userDrawn="1"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5"/>
              <p:cNvSpPr>
                <a:spLocks/>
              </p:cNvSpPr>
              <p:nvPr userDrawn="1"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1"/>
              <p:cNvSpPr>
                <a:spLocks/>
              </p:cNvSpPr>
              <p:nvPr userDrawn="1"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41"/>
              <p:cNvSpPr>
                <a:spLocks/>
              </p:cNvSpPr>
              <p:nvPr userDrawn="1"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42"/>
              <p:cNvSpPr>
                <a:spLocks/>
              </p:cNvSpPr>
              <p:nvPr userDrawn="1"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AB6F22D-34FA-43A4-B48A-40A230D6062C}" type="datetime1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Analyzing for Mood and Tone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Oloya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Types of Figurative Language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01262"/>
            <a:ext cx="9144000" cy="5398475"/>
          </a:xfrm>
        </p:spPr>
        <p:txBody>
          <a:bodyPr>
            <a:normAutofit fontScale="92500"/>
          </a:bodyPr>
          <a:lstStyle/>
          <a:p>
            <a:r>
              <a:rPr lang="en-US" sz="3000" dirty="0"/>
              <a:t>Irony:</a:t>
            </a:r>
          </a:p>
          <a:p>
            <a:pPr lvl="1"/>
            <a:r>
              <a:rPr lang="en-US" sz="2800" dirty="0"/>
              <a:t>Verbal: saying the opposite of what you </a:t>
            </a:r>
            <a:r>
              <a:rPr lang="en-US" sz="2800" dirty="0" smtClean="0"/>
              <a:t>mean (like sarcasm)</a:t>
            </a:r>
          </a:p>
          <a:p>
            <a:pPr lvl="2"/>
            <a:r>
              <a:rPr lang="en-US" sz="2600" i="1" dirty="0" smtClean="0"/>
              <a:t>Of course </a:t>
            </a:r>
            <a:r>
              <a:rPr lang="en-US" sz="2600" dirty="0" smtClean="0"/>
              <a:t>you don’t have to take the test.  It’s completely optional.</a:t>
            </a:r>
            <a:endParaRPr lang="en-US" sz="2600" dirty="0"/>
          </a:p>
          <a:p>
            <a:pPr lvl="1"/>
            <a:r>
              <a:rPr lang="en-US" sz="2800" dirty="0"/>
              <a:t>Situational: when something very coincidental </a:t>
            </a:r>
            <a:r>
              <a:rPr lang="en-US" sz="2800" dirty="0" smtClean="0"/>
              <a:t>happens, opposite of what you expect to happen</a:t>
            </a:r>
          </a:p>
          <a:p>
            <a:pPr lvl="2"/>
            <a:r>
              <a:rPr lang="en-US" sz="2600" dirty="0" smtClean="0"/>
              <a:t>The crosswalk guard was hit by a car when he didn’t look both ways when crossing the street.</a:t>
            </a:r>
            <a:endParaRPr lang="en-US" sz="2600" dirty="0"/>
          </a:p>
          <a:p>
            <a:pPr lvl="1"/>
            <a:r>
              <a:rPr lang="en-US" sz="2800" dirty="0"/>
              <a:t>Dramatic: when the audience knows something the characters </a:t>
            </a:r>
            <a:r>
              <a:rPr lang="en-US" sz="2800" dirty="0" smtClean="0"/>
              <a:t>don’t (creates suspense)</a:t>
            </a:r>
          </a:p>
          <a:p>
            <a:pPr lvl="2"/>
            <a:r>
              <a:rPr lang="en-US" sz="2600" dirty="0" smtClean="0"/>
              <a:t>The audience knows that </a:t>
            </a:r>
            <a:r>
              <a:rPr lang="en-US" sz="2600" dirty="0" err="1" smtClean="0"/>
              <a:t>Katniss</a:t>
            </a:r>
            <a:r>
              <a:rPr lang="en-US" sz="2600" dirty="0" smtClean="0"/>
              <a:t> is a good shooter, but the </a:t>
            </a:r>
            <a:r>
              <a:rPr lang="en-US" sz="2600" dirty="0" err="1" smtClean="0"/>
              <a:t>Gamemakers</a:t>
            </a:r>
            <a:r>
              <a:rPr lang="en-US" sz="2600" dirty="0" smtClean="0"/>
              <a:t> don’t know it until she shoots the pig.</a:t>
            </a: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4404690" y="3244334"/>
            <a:ext cx="3382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Types of Figurative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285" y="680357"/>
            <a:ext cx="4862286" cy="3169153"/>
          </a:xfrm>
        </p:spPr>
        <p:txBody>
          <a:bodyPr/>
          <a:lstStyle/>
          <a:p>
            <a:r>
              <a:rPr lang="en-US" dirty="0" smtClean="0"/>
              <a:t>D</a:t>
            </a:r>
            <a:br>
              <a:rPr lang="en-US" dirty="0" smtClean="0"/>
            </a:br>
            <a:r>
              <a:rPr lang="en-US" dirty="0" smtClean="0"/>
              <a:t>I</a:t>
            </a:r>
            <a:br>
              <a:rPr lang="en-US" dirty="0" smtClean="0"/>
            </a:br>
            <a:r>
              <a:rPr lang="en-US" dirty="0" smtClean="0"/>
              <a:t>D</a:t>
            </a:r>
            <a:br>
              <a:rPr lang="en-US" dirty="0" smtClean="0"/>
            </a:br>
            <a:r>
              <a:rPr lang="en-US" dirty="0" smtClean="0"/>
              <a:t>L</a:t>
            </a:r>
            <a:br>
              <a:rPr lang="en-US" dirty="0" smtClean="0"/>
            </a:br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4299857"/>
            <a:ext cx="4191000" cy="17157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Represent something more than themselves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Analyzing for Mood and Tone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Mood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Atmosphere or emotion</a:t>
            </a:r>
          </a:p>
          <a:p>
            <a:pPr lvl="1"/>
            <a:r>
              <a:rPr lang="en-US" dirty="0" smtClean="0"/>
              <a:t>Whole text</a:t>
            </a:r>
          </a:p>
          <a:p>
            <a:pPr lvl="1"/>
            <a:r>
              <a:rPr lang="en-US" dirty="0" smtClean="0"/>
              <a:t>Section of text</a:t>
            </a:r>
          </a:p>
          <a:p>
            <a:pPr lvl="1"/>
            <a:r>
              <a:rPr lang="en-US" dirty="0" smtClean="0"/>
              <a:t>Character</a:t>
            </a:r>
          </a:p>
          <a:p>
            <a:pPr lvl="1"/>
            <a:r>
              <a:rPr lang="en-US" dirty="0" smtClean="0"/>
              <a:t>Reader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Writer’s or speaker’s attitude toward:</a:t>
            </a:r>
          </a:p>
          <a:p>
            <a:pPr lvl="1"/>
            <a:r>
              <a:rPr lang="en-US" dirty="0" smtClean="0"/>
              <a:t>Subject</a:t>
            </a:r>
          </a:p>
          <a:p>
            <a:pPr lvl="1"/>
            <a:r>
              <a:rPr lang="en-US" dirty="0" smtClean="0"/>
              <a:t>Character</a:t>
            </a:r>
          </a:p>
          <a:p>
            <a:pPr lvl="1"/>
            <a:r>
              <a:rPr lang="en-US" dirty="0" smtClean="0"/>
              <a:t>Audience</a:t>
            </a:r>
          </a:p>
        </p:txBody>
      </p:sp>
    </p:spTree>
    <p:extLst>
      <p:ext uri="{BB962C8B-B14F-4D97-AF65-F5344CB8AC3E}">
        <p14:creationId xmlns:p14="http://schemas.microsoft.com/office/powerpoint/2010/main" val="302942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DIDLS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3673929" y="2431143"/>
            <a:ext cx="48272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Diction</a:t>
            </a:r>
          </a:p>
          <a:p>
            <a:r>
              <a:rPr lang="en-US" sz="3600" dirty="0" smtClean="0"/>
              <a:t>Imagery</a:t>
            </a:r>
          </a:p>
          <a:p>
            <a:r>
              <a:rPr lang="en-US" sz="3600" dirty="0" smtClean="0"/>
              <a:t>Details</a:t>
            </a:r>
          </a:p>
          <a:p>
            <a:r>
              <a:rPr lang="en-US" sz="3600" dirty="0" smtClean="0"/>
              <a:t>Language (figurative)</a:t>
            </a:r>
          </a:p>
          <a:p>
            <a:r>
              <a:rPr lang="en-US" sz="3600" dirty="0" smtClean="0"/>
              <a:t>Symbols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88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1206500"/>
            <a:ext cx="3200400" cy="2821215"/>
          </a:xfrm>
        </p:spPr>
        <p:txBody>
          <a:bodyPr>
            <a:normAutofit/>
          </a:bodyPr>
          <a:lstStyle/>
          <a:p>
            <a:r>
              <a:rPr lang="en-US" dirty="0" smtClean="0"/>
              <a:t>Diction</a:t>
            </a:r>
            <a:br>
              <a:rPr lang="en-US" dirty="0" smtClean="0"/>
            </a:br>
            <a:r>
              <a:rPr lang="en-US" dirty="0" smtClean="0"/>
              <a:t>I</a:t>
            </a:r>
            <a:br>
              <a:rPr lang="en-US" dirty="0" smtClean="0"/>
            </a:br>
            <a:r>
              <a:rPr lang="en-US" dirty="0" smtClean="0"/>
              <a:t>D</a:t>
            </a:r>
            <a:br>
              <a:rPr lang="en-US" dirty="0" smtClean="0"/>
            </a:br>
            <a:r>
              <a:rPr lang="en-US" dirty="0" smtClean="0"/>
              <a:t>L</a:t>
            </a:r>
            <a:br>
              <a:rPr lang="en-US" dirty="0" smtClean="0"/>
            </a:b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2200" y="838200"/>
            <a:ext cx="6400800" cy="5181600"/>
          </a:xfrm>
        </p:spPr>
        <p:txBody>
          <a:bodyPr/>
          <a:lstStyle/>
          <a:p>
            <a:r>
              <a:rPr lang="en-US" dirty="0" smtClean="0"/>
              <a:t>What words stand out to the reader?</a:t>
            </a:r>
          </a:p>
          <a:p>
            <a:r>
              <a:rPr lang="en-US" dirty="0" smtClean="0"/>
              <a:t>Why did the author choose this word?</a:t>
            </a:r>
          </a:p>
          <a:p>
            <a:r>
              <a:rPr lang="en-US" dirty="0" smtClean="0"/>
              <a:t>What feelings does this word evoke?</a:t>
            </a:r>
          </a:p>
          <a:p>
            <a:r>
              <a:rPr lang="en-US" dirty="0" smtClean="0"/>
              <a:t>Why is this word special?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081" y="4258426"/>
            <a:ext cx="3203448" cy="17613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Author’s word choice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99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1251858"/>
            <a:ext cx="3200400" cy="2775858"/>
          </a:xfrm>
        </p:spPr>
        <p:txBody>
          <a:bodyPr>
            <a:normAutofit/>
          </a:bodyPr>
          <a:lstStyle/>
          <a:p>
            <a:r>
              <a:rPr lang="en-US" dirty="0" smtClean="0"/>
              <a:t>D</a:t>
            </a:r>
            <a:br>
              <a:rPr lang="en-US" dirty="0" smtClean="0"/>
            </a:br>
            <a:r>
              <a:rPr lang="en-US" dirty="0" smtClean="0"/>
              <a:t>Imagery</a:t>
            </a:r>
            <a:br>
              <a:rPr lang="en-US" dirty="0" smtClean="0"/>
            </a:br>
            <a:r>
              <a:rPr lang="en-US" dirty="0" smtClean="0"/>
              <a:t>D</a:t>
            </a:r>
            <a:br>
              <a:rPr lang="en-US" dirty="0" smtClean="0"/>
            </a:br>
            <a:r>
              <a:rPr lang="en-US" dirty="0" smtClean="0"/>
              <a:t>L</a:t>
            </a:r>
            <a:br>
              <a:rPr lang="en-US" dirty="0" smtClean="0"/>
            </a:b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2200" y="838200"/>
            <a:ext cx="6400800" cy="5181600"/>
          </a:xfrm>
        </p:spPr>
        <p:txBody>
          <a:bodyPr/>
          <a:lstStyle/>
          <a:p>
            <a:r>
              <a:rPr lang="en-US" dirty="0" smtClean="0"/>
              <a:t>Does the writing create a picture in your mind?</a:t>
            </a:r>
          </a:p>
          <a:p>
            <a:r>
              <a:rPr lang="en-US" dirty="0" smtClean="0"/>
              <a:t>Does the writing appeal to the reader’s sense of:</a:t>
            </a:r>
          </a:p>
          <a:p>
            <a:pPr lvl="1"/>
            <a:r>
              <a:rPr lang="en-US" dirty="0" smtClean="0"/>
              <a:t>Taste</a:t>
            </a:r>
          </a:p>
          <a:p>
            <a:pPr lvl="1"/>
            <a:r>
              <a:rPr lang="en-US" dirty="0" smtClean="0"/>
              <a:t>Smell</a:t>
            </a:r>
          </a:p>
          <a:p>
            <a:pPr lvl="1"/>
            <a:r>
              <a:rPr lang="en-US" dirty="0" smtClean="0"/>
              <a:t>Sound</a:t>
            </a:r>
          </a:p>
          <a:p>
            <a:pPr lvl="1"/>
            <a:r>
              <a:rPr lang="en-US" dirty="0" smtClean="0"/>
              <a:t>Sight</a:t>
            </a:r>
          </a:p>
          <a:p>
            <a:pPr lvl="1"/>
            <a:r>
              <a:rPr lang="en-US" dirty="0" smtClean="0"/>
              <a:t>Touch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081" y="4258426"/>
            <a:ext cx="3203448" cy="17613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Descriptive writing that appeals to the senses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99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1179286"/>
            <a:ext cx="3200400" cy="2848429"/>
          </a:xfrm>
        </p:spPr>
        <p:txBody>
          <a:bodyPr>
            <a:normAutofit/>
          </a:bodyPr>
          <a:lstStyle/>
          <a:p>
            <a:r>
              <a:rPr lang="en-US" dirty="0" smtClean="0"/>
              <a:t>D</a:t>
            </a:r>
            <a:br>
              <a:rPr lang="en-US" dirty="0" smtClean="0"/>
            </a:br>
            <a:r>
              <a:rPr lang="en-US" dirty="0" smtClean="0"/>
              <a:t>I</a:t>
            </a:r>
            <a:br>
              <a:rPr lang="en-US" dirty="0" smtClean="0"/>
            </a:br>
            <a:r>
              <a:rPr lang="en-US" dirty="0" smtClean="0"/>
              <a:t>Details</a:t>
            </a:r>
            <a:br>
              <a:rPr lang="en-US" dirty="0" smtClean="0"/>
            </a:br>
            <a:r>
              <a:rPr lang="en-US" dirty="0" smtClean="0"/>
              <a:t>L</a:t>
            </a:r>
            <a:br>
              <a:rPr lang="en-US" dirty="0" smtClean="0"/>
            </a:b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2200" y="838200"/>
            <a:ext cx="6400800" cy="5181600"/>
          </a:xfrm>
        </p:spPr>
        <p:txBody>
          <a:bodyPr/>
          <a:lstStyle/>
          <a:p>
            <a:r>
              <a:rPr lang="en-US" dirty="0" smtClean="0"/>
              <a:t>What details does the author choose to include?</a:t>
            </a:r>
          </a:p>
          <a:p>
            <a:r>
              <a:rPr lang="en-US" dirty="0" smtClean="0"/>
              <a:t>What do the details suggest?</a:t>
            </a:r>
          </a:p>
          <a:p>
            <a:r>
              <a:rPr lang="en-US" dirty="0" smtClean="0"/>
              <a:t>What does the author exclude?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081" y="4258426"/>
            <a:ext cx="3203448" cy="17613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Facts that are included or omitted, no sensory appeal like imagery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99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285" y="680357"/>
            <a:ext cx="4862286" cy="3169153"/>
          </a:xfrm>
        </p:spPr>
        <p:txBody>
          <a:bodyPr/>
          <a:lstStyle/>
          <a:p>
            <a:r>
              <a:rPr lang="en-US" dirty="0" smtClean="0"/>
              <a:t>D</a:t>
            </a:r>
            <a:br>
              <a:rPr lang="en-US" dirty="0" smtClean="0"/>
            </a:br>
            <a:r>
              <a:rPr lang="en-US" dirty="0" smtClean="0"/>
              <a:t>I</a:t>
            </a:r>
            <a:br>
              <a:rPr lang="en-US" dirty="0" smtClean="0"/>
            </a:br>
            <a:r>
              <a:rPr lang="en-US" dirty="0" smtClean="0"/>
              <a:t>D</a:t>
            </a:r>
            <a:br>
              <a:rPr lang="en-US" dirty="0" smtClean="0"/>
            </a:br>
            <a:r>
              <a:rPr lang="en-US" dirty="0" smtClean="0"/>
              <a:t>Language (Figurative )</a:t>
            </a:r>
            <a:br>
              <a:rPr lang="en-US" dirty="0" smtClean="0"/>
            </a:b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4299857"/>
            <a:ext cx="4191000" cy="1715765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Not literal</a:t>
            </a:r>
          </a:p>
          <a:p>
            <a:r>
              <a:rPr lang="en-US" sz="3600" dirty="0" smtClean="0"/>
              <a:t>Creates a feeling or image</a:t>
            </a:r>
          </a:p>
          <a:p>
            <a:r>
              <a:rPr lang="en-US" sz="3600" dirty="0" smtClean="0"/>
              <a:t>Descriptive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54638"/>
            <a:ext cx="9144000" cy="1143000"/>
          </a:xfrm>
        </p:spPr>
        <p:txBody>
          <a:bodyPr/>
          <a:lstStyle/>
          <a:p>
            <a:pPr algn="ctr"/>
            <a:r>
              <a:rPr lang="en-US" sz="4800" dirty="0" smtClean="0"/>
              <a:t>Types of Figurative Language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724401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Simile: comparison using like or as</a:t>
            </a:r>
          </a:p>
          <a:p>
            <a:pPr lvl="1"/>
            <a:r>
              <a:rPr lang="en-US" sz="3000" dirty="0" smtClean="0"/>
              <a:t>Her hair is </a:t>
            </a:r>
            <a:r>
              <a:rPr lang="en-US" sz="3000" b="1" u="sng" dirty="0" smtClean="0"/>
              <a:t>like</a:t>
            </a:r>
            <a:r>
              <a:rPr lang="en-US" sz="3000" dirty="0" smtClean="0"/>
              <a:t> finely spun gold.</a:t>
            </a:r>
          </a:p>
          <a:p>
            <a:r>
              <a:rPr lang="en-US" sz="3200" dirty="0" smtClean="0"/>
              <a:t>Metaphor: comparison </a:t>
            </a:r>
            <a:r>
              <a:rPr lang="en-US" sz="3200" b="1" u="sng" dirty="0" smtClean="0"/>
              <a:t>without</a:t>
            </a:r>
            <a:r>
              <a:rPr lang="en-US" sz="3200" dirty="0" smtClean="0"/>
              <a:t> using like or as</a:t>
            </a:r>
          </a:p>
          <a:p>
            <a:pPr lvl="1"/>
            <a:r>
              <a:rPr lang="en-US" sz="3000" dirty="0" smtClean="0"/>
              <a:t>Golden rays of sunshine billowed around her face.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78879" y="1904999"/>
            <a:ext cx="4658751" cy="4724401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Personification: giving living qualities to something not alive</a:t>
            </a:r>
          </a:p>
          <a:p>
            <a:pPr lvl="1"/>
            <a:r>
              <a:rPr lang="en-US" sz="2800" dirty="0" smtClean="0"/>
              <a:t>The stench of the boy’s locker room slapped me in the face.</a:t>
            </a:r>
          </a:p>
          <a:p>
            <a:r>
              <a:rPr lang="en-US" sz="3000" dirty="0" smtClean="0"/>
              <a:t>Hyperbole: exaggeration for emphasis</a:t>
            </a:r>
          </a:p>
          <a:p>
            <a:pPr lvl="1"/>
            <a:r>
              <a:rPr lang="en-US" sz="2800" dirty="0" smtClean="0"/>
              <a:t>I’m so hungry, I could eat a horse.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54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Types of Figurative Language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706816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Idiom: a common saying</a:t>
            </a:r>
          </a:p>
          <a:p>
            <a:pPr lvl="1"/>
            <a:r>
              <a:rPr lang="en-US" sz="2800" dirty="0" smtClean="0"/>
              <a:t>It’s raining cats and dogs.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Symbol: something represents something else.</a:t>
            </a:r>
          </a:p>
          <a:p>
            <a:pPr lvl="1"/>
            <a:r>
              <a:rPr lang="en-US" sz="2800" dirty="0"/>
              <a:t>The flag symbolizes freedom and the American Dream.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65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LOWERS 16X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CB300F-524B-4030-A6B4-61DED4F505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Purple flowers on blue (widescreen)</Template>
  <TotalTime>0</TotalTime>
  <Words>369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Schoolbook</vt:lpstr>
      <vt:lpstr>FLOWERS 16X9</vt:lpstr>
      <vt:lpstr>Analyzing for Mood and Tone</vt:lpstr>
      <vt:lpstr>Analyzing for Mood and Tone</vt:lpstr>
      <vt:lpstr>DIDLS</vt:lpstr>
      <vt:lpstr>Diction I D L S</vt:lpstr>
      <vt:lpstr>D Imagery D L S</vt:lpstr>
      <vt:lpstr>D I Details L S</vt:lpstr>
      <vt:lpstr>D I D Language (Figurative ) S</vt:lpstr>
      <vt:lpstr>Types of Figurative Language</vt:lpstr>
      <vt:lpstr>Types of Figurative Language</vt:lpstr>
      <vt:lpstr>Types of Figurative Language</vt:lpstr>
      <vt:lpstr>D I D L Symbols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2015-10-19T05:09:00Z</dcterms:created>
  <dcterms:modified xsi:type="dcterms:W3CDTF">2015-11-09T16:08:48Z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TC030988909991</vt:lpwstr>
  </property>
</Properties>
</file>